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1" d="100"/>
          <a:sy n="131" d="100"/>
        </p:scale>
        <p:origin x="3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211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BEAFE"/>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2563EB"/>
          </a:solidFill>
          <a:ln w="12700">
            <a:solidFill>
              <a:srgbClr val="2563EB"/>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Instructional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সরাসরি নির্দেশ দিয়ে কাজ করানো</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2563EB">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2563EB"/>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Instructional Prompt হলো এমন প্রম্পট যেখানে আপনি ChatGPT-কে সরাসরি বলেন কী কাজ করতে হবে। নির্দেশ যত পরিষ্কার হবে, উত্তর তত ব্যবহারযোগ্য হবে। ব্যবসার post, caption, reply বা product description বানাতে এটি খুব দ্রুত কাজ করে।</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2563EB"/>
          </a:solidFill>
          <a:ln w="12700">
            <a:solidFill>
              <a:srgbClr val="2563EB"/>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অনলাইন Clothing ব্যবসার মালিক</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ফ্রিল্যান্সার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কন্টেন্ট ক্রিয়েটর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2563EB"/>
          </a:solidFill>
          <a:ln w="12700">
            <a:solidFill>
              <a:srgbClr val="2563EB"/>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নতুন dress collection-এর Facebook post লিখতে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Product description বানাতে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Customer inbox reply তৈরি করতে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2563EB"/>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Instructional</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 of 20</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2563EB"/>
          </a:solidFill>
          <a:ln w="12700">
            <a:solidFill>
              <a:srgbClr val="2563EB"/>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Instructional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2563EB"/>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Create [TYPE OF CONTENT] for [CLOTHING BUSINESS/PRODUCT].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Target audience: [AUDIENCE].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Tone: [TONE].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Include: [SPECIFIC DETAILS].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Call-to-action: [CTA].</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2563EB"/>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Create a Facebook post for a Bangladeshi online clothing business that sells women's kurti, saree, and salwar kameez through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Target audience: women aged 18-35 in Bangladesh.</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Tone: friendly, stylish, and sales-focused.</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Include: new Eid collection, comfortable fabric, affordable price, and home delivery.</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Call-to-action: Ask customers to inbox the page to order.</a:t>
            </a:r>
            <a:endParaRPr lang="en-US" sz="1200" dirty="0"/>
          </a:p>
        </p:txBody>
      </p:sp>
      <p:sp>
        <p:nvSpPr>
          <p:cNvPr id="12" name="Shape 10"/>
          <p:cNvSpPr/>
          <p:nvPr/>
        </p:nvSpPr>
        <p:spPr>
          <a:xfrm>
            <a:off x="566928" y="5715000"/>
            <a:ext cx="11064240" cy="530352"/>
          </a:xfrm>
          <a:prstGeom prst="roundRect">
            <a:avLst>
              <a:gd name="adj" fmla="val 13793"/>
            </a:avLst>
          </a:prstGeom>
          <a:solidFill>
            <a:srgbClr val="DBEAFE"/>
          </a:solidFill>
          <a:ln w="12700">
            <a:solidFill>
              <a:srgbClr val="2563EB"/>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2563EB"/>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একই prompt-এ কাজ, audience, tone এবং CTA লিখলে ChatGPT অনেক ভালো result দেয়.</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2 of 20</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CCFBF1"/>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0F766E"/>
          </a:solidFill>
          <a:ln w="12700">
            <a:solidFill>
              <a:srgbClr val="0F766E"/>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Contextual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প্রসঙ্গ দিয়ে ভালো উত্তর পাওয়া</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0F766E">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0F766E"/>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Contextual Prompt-এ আপনি কাজের আগে ব্যবসা, পণ্য, customer এবং লক্ষ্য সম্পর্কে background দেন। এতে ChatGPT কম guess করে এবং আপনার বাস্তব পরিস্থিতির সাথে মিল রেখে উত্তর দেয়। Campaign বা strategy বানানোর সময় এটি খুব দরকারি।</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txBody>
          <a:bodyPr/>
          <a:lstStyle/>
          <a:p>
            <a:endParaRPr lang="en-US" dirty="0"/>
          </a:p>
        </p:txBody>
      </p:sp>
      <p:sp>
        <p:nvSpPr>
          <p:cNvPr id="11" name="Shape 9"/>
          <p:cNvSpPr/>
          <p:nvPr/>
        </p:nvSpPr>
        <p:spPr>
          <a:xfrm>
            <a:off x="566928" y="3310128"/>
            <a:ext cx="73152" cy="2423160"/>
          </a:xfrm>
          <a:prstGeom prst="rect">
            <a:avLst/>
          </a:prstGeom>
          <a:solidFill>
            <a:srgbClr val="0F766E"/>
          </a:solidFill>
          <a:ln w="12700">
            <a:solidFill>
              <a:srgbClr val="0F766E"/>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r>
              <a:rPr lang="as-IN" sz="1200" b="1" dirty="0">
                <a:solidFill>
                  <a:srgbClr val="111827"/>
                </a:solidFill>
                <a:latin typeface="Noto Sans Bengali" pitchFamily="34" charset="0"/>
                <a:ea typeface="Noto Sans Bengali" pitchFamily="34" charset="-122"/>
                <a:cs typeface="Noto Sans Bengali" pitchFamily="34" charset="-120"/>
              </a:rPr>
              <a:t>কারা</a:t>
            </a:r>
            <a:r>
              <a:rPr lang="en-US" sz="1200" b="1" dirty="0">
                <a:solidFill>
                  <a:srgbClr val="111827"/>
                </a:solidFill>
                <a:latin typeface="Noto Sans Bengali" pitchFamily="34" charset="0"/>
                <a:ea typeface="Noto Sans Bengali" pitchFamily="34" charset="-122"/>
                <a:cs typeface="Noto Sans Bengali" pitchFamily="34" charset="-120"/>
              </a:rPr>
              <a:t> </a:t>
            </a:r>
            <a:r>
              <a:rPr lang="en-US" sz="1200" b="1" dirty="0" err="1">
                <a:solidFill>
                  <a:srgbClr val="111827"/>
                </a:solidFill>
                <a:latin typeface="Noto Sans Bengali" pitchFamily="34" charset="0"/>
                <a:ea typeface="Noto Sans Bengali" pitchFamily="34" charset="-122"/>
                <a:cs typeface="Noto Sans Bengali" pitchFamily="34" charset="-120"/>
              </a:rPr>
              <a:t>ব্যবহার</a:t>
            </a:r>
            <a:r>
              <a:rPr lang="en-US" sz="1200" b="1" dirty="0">
                <a:solidFill>
                  <a:srgbClr val="111827"/>
                </a:solidFill>
                <a:latin typeface="Noto Sans Bengali" pitchFamily="34" charset="0"/>
                <a:ea typeface="Noto Sans Bengali" pitchFamily="34" charset="-122"/>
                <a:cs typeface="Noto Sans Bengali" pitchFamily="34" charset="-120"/>
              </a:rPr>
              <a:t> </a:t>
            </a:r>
            <a:r>
              <a:rPr lang="en-US" sz="1200" b="1" dirty="0" err="1">
                <a:solidFill>
                  <a:srgbClr val="111827"/>
                </a:solidFill>
                <a:latin typeface="Noto Sans Bengali" pitchFamily="34" charset="0"/>
                <a:ea typeface="Noto Sans Bengali" pitchFamily="34" charset="-122"/>
                <a:cs typeface="Noto Sans Bengali" pitchFamily="34" charset="-120"/>
              </a:rPr>
              <a:t>করতে</a:t>
            </a:r>
            <a:r>
              <a:rPr lang="en-US" sz="1200" b="1" dirty="0">
                <a:solidFill>
                  <a:srgbClr val="111827"/>
                </a:solidFill>
                <a:latin typeface="Noto Sans Bengali" pitchFamily="34" charset="0"/>
                <a:ea typeface="Noto Sans Bengali" pitchFamily="34" charset="-122"/>
                <a:cs typeface="Noto Sans Bengali" pitchFamily="34" charset="-120"/>
              </a:rPr>
              <a:t> </a:t>
            </a:r>
            <a:r>
              <a:rPr lang="as-IN" sz="1200" b="1" dirty="0">
                <a:solidFill>
                  <a:srgbClr val="111827"/>
                </a:solidFill>
                <a:latin typeface="Noto Sans Bengali" pitchFamily="34" charset="0"/>
                <a:ea typeface="Noto Sans Bengali" pitchFamily="34" charset="-122"/>
                <a:cs typeface="Noto Sans Bengali" pitchFamily="34" charset="-120"/>
              </a:rPr>
              <a:t>পারবেন</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page owner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ছোট ব্যবসার মালিক</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শিক্ষার্থী</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0F766E"/>
          </a:solidFill>
          <a:ln w="12700">
            <a:solidFill>
              <a:srgbClr val="0F766E"/>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আপনার brand সম্পর্কে বুঝিয়ে content চাইতে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নির্দিষ্ট customer group target করতে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Seasonal campaign plan বানাতে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0F766E"/>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Contextual</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3 of 20</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0F766E"/>
          </a:solidFill>
          <a:ln w="12700">
            <a:solidFill>
              <a:srgbClr val="0F766E"/>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Contextual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0F766E"/>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Context: [BACKGROUND INFORMATION]</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Business: [BUSINESS TYPE]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Products: [PRODUCT LIST]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Audience: [TARGET AUDIENCE]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Goal: [MAIN OBJECTIVE]</a:t>
            </a:r>
            <a:endParaRPr lang="en-US" sz="1200" dirty="0"/>
          </a:p>
          <a:p>
            <a:pPr marL="0" indent="0">
              <a:buNone/>
            </a:pP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Now create [REQUESTED OUTPUT].</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0F766E"/>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Context: I run a Bangladeshi online clothing business on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Business: Women's fashion clothing page.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Products: Kurti, saree, salwar kameez, and casual tops.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Audience: Young women in Dhaka, Chattogram, and Sylhet who want stylish but affordable outfits.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Goal: Increase inbox messages and Eid collection orders.</a:t>
            </a:r>
            <a:endParaRPr lang="en-US" sz="1200" dirty="0"/>
          </a:p>
          <a:p>
            <a:pPr marL="0" indent="0">
              <a:buNone/>
            </a:pP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Now create 5 Facebook post ideas </a:t>
            </a:r>
            <a:r>
              <a:rPr lang="en-US" sz="1200">
                <a:solidFill>
                  <a:srgbClr val="111827"/>
                </a:solidFill>
                <a:latin typeface="Aptos" pitchFamily="34" charset="0"/>
                <a:ea typeface="Aptos" pitchFamily="34" charset="-122"/>
                <a:cs typeface="Aptos" pitchFamily="34" charset="-120"/>
              </a:rPr>
              <a:t>for my </a:t>
            </a:r>
            <a:r>
              <a:rPr lang="en-US" sz="1200" dirty="0">
                <a:solidFill>
                  <a:srgbClr val="111827"/>
                </a:solidFill>
                <a:latin typeface="Aptos" pitchFamily="34" charset="0"/>
                <a:ea typeface="Aptos" pitchFamily="34" charset="-122"/>
                <a:cs typeface="Aptos" pitchFamily="34" charset="-120"/>
              </a:rPr>
              <a:t>clothing collection.</a:t>
            </a:r>
            <a:endParaRPr lang="en-US" sz="1200" dirty="0"/>
          </a:p>
        </p:txBody>
      </p:sp>
      <p:sp>
        <p:nvSpPr>
          <p:cNvPr id="12" name="Shape 10"/>
          <p:cNvSpPr/>
          <p:nvPr/>
        </p:nvSpPr>
        <p:spPr>
          <a:xfrm>
            <a:off x="566928" y="5715000"/>
            <a:ext cx="11064240" cy="530352"/>
          </a:xfrm>
          <a:prstGeom prst="roundRect">
            <a:avLst>
              <a:gd name="adj" fmla="val 13793"/>
            </a:avLst>
          </a:prstGeom>
          <a:solidFill>
            <a:srgbClr val="CCFBF1"/>
          </a:solidFill>
          <a:ln w="12700">
            <a:solidFill>
              <a:srgbClr val="0F766E"/>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0F766E"/>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Context দিলে ChatGPT আপনার business বুঝে উত্তর দেয়, তাই আগে ছোট করে background লিখুন.</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4 of 20</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8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7C3AED"/>
          </a:solidFill>
          <a:ln w="12700">
            <a:solidFill>
              <a:srgbClr val="7C3AED"/>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Role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ChatGPT-কে বিশেষজ্ঞের ভূমিকা দেওয়া</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7C3AED">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7C3AED"/>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Role Prompt-এ আপনি ChatGPT-কে একটি নির্দিষ্ট role দেন। যেমন: “You are a social media marketing expert.” এতে উত্তরটা সেই বিশেষজ্ঞের দৃষ্টিতে আসে। Clothing business-এর marketing, caption এবং sales plan-এর জন্য এটি খুব কার্যকর।</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7C3AED"/>
          </a:solidFill>
          <a:ln w="12700">
            <a:solidFill>
              <a:srgbClr val="7C3AED"/>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Boutique owner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seller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ফ্রিল্যান্সার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7C3AED"/>
          </a:solidFill>
          <a:ln w="12700">
            <a:solidFill>
              <a:srgbClr val="7C3AED"/>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Expert-level marketing advice চাইলে</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product launch plan চাইলে</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Sales copy বা ad copy লিখতে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7C3AED"/>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Role</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5 of 20</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7C3AED"/>
          </a:solidFill>
          <a:ln w="12700">
            <a:solidFill>
              <a:srgbClr val="7C3AED"/>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Role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7C3AED"/>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You are a [ROLE/EXPERT].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Your task is to [TASK].</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Business context: [BUSINESS DETAILS].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Target audience: [AUDIENCE].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Create [OUTPUT].</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7C3AED"/>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You are a social media marketing expert for Bangladeshi fashion businesses.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Your task is to help me increase sales through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Business context: I sell women's kurti, saree, salwar kameez, and casual tops online.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Target audience: Bangladeshi women aged 18-35 who want stylish and affordable outfits.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Create a 7-day content plan for my Eid clothing collection.</a:t>
            </a:r>
            <a:endParaRPr lang="en-US" sz="1200" dirty="0"/>
          </a:p>
        </p:txBody>
      </p:sp>
      <p:sp>
        <p:nvSpPr>
          <p:cNvPr id="12" name="Shape 10"/>
          <p:cNvSpPr/>
          <p:nvPr/>
        </p:nvSpPr>
        <p:spPr>
          <a:xfrm>
            <a:off x="566928" y="5715000"/>
            <a:ext cx="11064240" cy="530352"/>
          </a:xfrm>
          <a:prstGeom prst="roundRect">
            <a:avLst>
              <a:gd name="adj" fmla="val 13793"/>
            </a:avLst>
          </a:prstGeom>
          <a:solidFill>
            <a:srgbClr val="F3E8FF"/>
          </a:solidFill>
          <a:ln w="12700">
            <a:solidFill>
              <a:srgbClr val="7C3AED"/>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7C3AED"/>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Role যত নির্দিষ্ট হবে, output তত professional হবে। শুধু “expert” না লিখে কোন field-এর expert তা বলুন.</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6 of 20</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EDD5"/>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EA580C"/>
          </a:solidFill>
          <a:ln w="12700">
            <a:solidFill>
              <a:srgbClr val="EA580C"/>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Few-Shot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উদাহরণ দেখিয়ে একই style-এ উত্তর নেওয়া</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EA580C">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EA580C"/>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Few-Shot Prompt মানে আগে ২-৩টি example দেখিয়ে তারপর একই style-এ নতুন লেখা চাওয়া। এতে ChatGPT আপনার tone, style এবং format বুঝতে পারে। Clothing brand-এর caption consistent রাখতে এটি দারুণ কাজে লাগে।</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EA580C"/>
          </a:solidFill>
          <a:ln w="12700">
            <a:solidFill>
              <a:srgbClr val="EA580C"/>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কন্টেন্ট ক্রিয়েটর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page admin</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ফ্রিল্যান্সার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EA580C"/>
          </a:solidFill>
          <a:ln w="12700">
            <a:solidFill>
              <a:srgbClr val="EA580C"/>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একই style-এ caption series বানাতে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Brand voice ধরে রাখতে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Ad copy variation লিখতে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EA580C"/>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Few-Shot</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7 of 20</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EA580C"/>
          </a:solidFill>
          <a:ln w="12700">
            <a:solidFill>
              <a:srgbClr val="EA580C"/>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Few-Shot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EA580C"/>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Here are examples of the style I want:</a:t>
            </a:r>
            <a:endParaRPr lang="en-US" sz="1200" dirty="0"/>
          </a:p>
          <a:p>
            <a:pPr marL="0" indent="0">
              <a:buNone/>
            </a:pP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Example 1: [EXAMPLE OUTPUT]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Example 2: [EXAMPLE OUTPUT]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Example 3: [EXAMPLE OUTPUT]</a:t>
            </a:r>
            <a:endParaRPr lang="en-US" sz="1200" dirty="0"/>
          </a:p>
          <a:p>
            <a:pPr marL="0" indent="0">
              <a:buNone/>
            </a:pP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Now create [NUMBER] new [OUTPUT TYPE] for [BUSINESS/PRODUCT] in the same style.</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EA580C"/>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Here are examples of the style I want:</a:t>
            </a:r>
            <a:endParaRPr lang="en-US" sz="1200" dirty="0"/>
          </a:p>
          <a:p>
            <a:pPr marL="0" indent="0">
              <a:buNone/>
            </a:pP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Example 1: Feel confident this Eid with our elegant kurti collection. Stylish, comfortable, and made for everyday beauty.</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Example 2: Your perfect festive look is here. Explore our new saree collection with soft fabric and graceful colors.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Example 3: Simple, trendy, and comfortable. Our casual tops are perfect for college, office, and hangouts.</a:t>
            </a:r>
            <a:endParaRPr lang="en-US" sz="1200" dirty="0"/>
          </a:p>
          <a:p>
            <a:pPr marL="0" indent="0">
              <a:buNone/>
            </a:pP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Now create 5 new Facebook and Instagram captions for a Bangladeshi online clothing business in the same style.</a:t>
            </a:r>
            <a:endParaRPr lang="en-US" sz="1200" dirty="0"/>
          </a:p>
        </p:txBody>
      </p:sp>
      <p:sp>
        <p:nvSpPr>
          <p:cNvPr id="12" name="Shape 10"/>
          <p:cNvSpPr/>
          <p:nvPr/>
        </p:nvSpPr>
        <p:spPr>
          <a:xfrm>
            <a:off x="566928" y="5715000"/>
            <a:ext cx="11064240" cy="530352"/>
          </a:xfrm>
          <a:prstGeom prst="roundRect">
            <a:avLst>
              <a:gd name="adj" fmla="val 13793"/>
            </a:avLst>
          </a:prstGeom>
          <a:solidFill>
            <a:srgbClr val="FFEDD5"/>
          </a:solidFill>
          <a:ln w="12700">
            <a:solidFill>
              <a:srgbClr val="EA580C"/>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EA580C"/>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Few-Shot Prompt-এ ভালো example দিলে ChatGPT আপনার brand tone দ্রুত ধরতে পারে.</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8 of 20</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CFCE7"/>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16A34A"/>
          </a:solidFill>
          <a:ln w="12700">
            <a:solidFill>
              <a:srgbClr val="16A34A"/>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Step-by-Step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ধাপে ধাপে উত্তর নেওয়া</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16A34A">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16A34A"/>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Step-by-Step Prompt-এ আপনি ChatGPT-কে কাজটি ধাপে ধাপে সাজাতে বলেন। এতে বড় কাজ সহজ হয়ে যায় এবং follow করা সুবিধা হয়। Marketing plan, product launch এবং learning guide-এর জন্য এটি খুব useful।</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16A34A"/>
          </a:solidFill>
          <a:ln w="12700">
            <a:solidFill>
              <a:srgbClr val="16A34A"/>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উদ্যোক্তা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ছোট ব্যবসার মালিক</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শিক্ষার্থী</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16A34A"/>
          </a:solidFill>
          <a:ln w="12700">
            <a:solidFill>
              <a:srgbClr val="16A34A"/>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Online clothing business launch করতে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Eid campaign plan বানাতে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Facebook ads শেখার road map চাইতে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16A34A"/>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Step-by-Step</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9 of 20</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16A34A"/>
          </a:solidFill>
          <a:ln w="12700">
            <a:solidFill>
              <a:srgbClr val="16A34A"/>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Step-by-Step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16A34A"/>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Create [TASK] step by step.</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Use simple language.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Break the answer into [NUMBER] steps.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For each step, include [ACTION], [WHY IT MATTERS], and [EXAMPLE].</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16A34A"/>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Create a step-by-step Facebook and Instagram marketing plan for a Bangladeshi online clothing business.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Use simple language.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Break the plan into 7 steps.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For each step, include the action, why it matters, and one practical example.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Business: Women's kurti, saree, salwar kameez, and casual wear.</a:t>
            </a:r>
            <a:endParaRPr lang="en-US" sz="1200" dirty="0"/>
          </a:p>
        </p:txBody>
      </p:sp>
      <p:sp>
        <p:nvSpPr>
          <p:cNvPr id="12" name="Shape 10"/>
          <p:cNvSpPr/>
          <p:nvPr/>
        </p:nvSpPr>
        <p:spPr>
          <a:xfrm>
            <a:off x="566928" y="5715000"/>
            <a:ext cx="11064240" cy="530352"/>
          </a:xfrm>
          <a:prstGeom prst="roundRect">
            <a:avLst>
              <a:gd name="adj" fmla="val 13793"/>
            </a:avLst>
          </a:prstGeom>
          <a:solidFill>
            <a:srgbClr val="DCFCE7"/>
          </a:solidFill>
          <a:ln w="12700">
            <a:solidFill>
              <a:srgbClr val="16A34A"/>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16A34A"/>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বড় কাজ একবারে না চেয়ে step-by-step চাইলে ভুল কম হয় এবং plan follow করা সহজ হয়.</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10 of 20</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0F2FE"/>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0891B2"/>
          </a:solidFill>
          <a:ln w="12700">
            <a:solidFill>
              <a:srgbClr val="0891B2"/>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Structured Output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সাজানো format-এ উত্তর নেওয়া</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0891B2">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0891B2"/>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Structured Output Prompt-এ আপনি ChatGPT-কে নির্দিষ্ট format-এ উত্তর দিতে বলেন। যেমন table, checklist, calendar বা bullet list। এতে output সরাসরি copy-paste করে কাজে লাগানো সহজ হয়।</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0891B2"/>
          </a:solidFill>
          <a:ln w="12700">
            <a:solidFill>
              <a:srgbClr val="0891B2"/>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Business owner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ফ্রিল্যান্সার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শিক্ষার্থী</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0891B2"/>
          </a:solidFill>
          <a:ln w="12700">
            <a:solidFill>
              <a:srgbClr val="0891B2"/>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Content calendar বানাতে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Product comparison table চাইতে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Campaign checklist বানাতে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0891B2"/>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Structured</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11 of 20</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0891B2"/>
          </a:solidFill>
          <a:ln w="12700">
            <a:solidFill>
              <a:srgbClr val="0891B2"/>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Structured Output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0891B2"/>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Create [OUTPUT] for [BUSINESS/GOAL].</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Format the response as a table with these columns: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[COLUMN 1] | [COLUMN 2] | [COLUMN 3] | [COLUMN 4]</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Keep each row short and practical.</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0891B2"/>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Create a 7-day content calendar for a Bangladeshi online clothing business that sells kurti, saree, salwar kameez, and casual tops through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Format the response as a table with these columns: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Day | Post Topic | Caption Idea | Call-to-Action</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Keep each row short and practical.</a:t>
            </a:r>
            <a:endParaRPr lang="en-US" sz="1200" dirty="0"/>
          </a:p>
        </p:txBody>
      </p:sp>
      <p:sp>
        <p:nvSpPr>
          <p:cNvPr id="12" name="Shape 10"/>
          <p:cNvSpPr/>
          <p:nvPr/>
        </p:nvSpPr>
        <p:spPr>
          <a:xfrm>
            <a:off x="566928" y="5715000"/>
            <a:ext cx="11064240" cy="530352"/>
          </a:xfrm>
          <a:prstGeom prst="roundRect">
            <a:avLst>
              <a:gd name="adj" fmla="val 13793"/>
            </a:avLst>
          </a:prstGeom>
          <a:solidFill>
            <a:srgbClr val="E0F2FE"/>
          </a:solidFill>
          <a:ln w="12700">
            <a:solidFill>
              <a:srgbClr val="0891B2"/>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0891B2"/>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Table format চাইলে column name আগে লিখে দিন। তাহলে output পরিষ্কার ও usable হয়.</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12 of 20</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EE2E2"/>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DC2626"/>
          </a:solidFill>
          <a:ln w="12700">
            <a:solidFill>
              <a:srgbClr val="DC2626"/>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Constraint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সীমা বা নিয়ম দিয়ে উত্তর নিয়ন্ত্রণ করা</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DC2626">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300" b="1" dirty="0">
                <a:solidFill>
                  <a:srgbClr val="DC2626"/>
                </a:solidFill>
                <a:latin typeface="Noto Sans Bengali" pitchFamily="34" charset="0"/>
                <a:ea typeface="Noto Sans Bengali" pitchFamily="34" charset="-122"/>
                <a:cs typeface="Noto Sans Bengali" pitchFamily="34" charset="-120"/>
              </a:rPr>
              <a:t>সংজ্ঞা</a:t>
            </a:r>
            <a:endParaRPr lang="en-US" sz="13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Constraint Prompt-এ আপনি ChatGPT-কে নির্দিষ্ট rule দেন। যেমন word limit, tone, language, platform বা কোন শব্দ বাদ দিতে হবে। এতে output আপনার দরকার অনুযায়ী controlled হয়।</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DC2626"/>
          </a:solidFill>
          <a:ln w="12700">
            <a:solidFill>
              <a:srgbClr val="DC2626"/>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কন্টেন্ট ক্রিয়েটর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seller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ফ্রিল্যান্সার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DC2626"/>
          </a:solidFill>
          <a:ln w="12700">
            <a:solidFill>
              <a:srgbClr val="DC2626"/>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ছোট caption দরকার হলে</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Ad copy নির্দিষ্ট word limit-এ চাইলে</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Simple English বা Bangla tone রাখতে চাইলে</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DC2626"/>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Constraint</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13 of 20</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DC2626"/>
          </a:solidFill>
          <a:ln w="12700">
            <a:solidFill>
              <a:srgbClr val="DC2626"/>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Constraint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DC2626"/>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Create [OUTPUT] for [BUSINESS/PRODUCT].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Constraints: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Keep it under [WORD/CHARACTER LIMIT]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Use [TONE]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Avoid [WORDS/STYLE]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Include [REQUIRED ELEMENTS]</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DC2626"/>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Create 5 Instagram captions for a Bangladeshi online clothing business.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Constraints: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 Keep each caption under 25 words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 Use a warm, stylish, and friendly tone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 Avoid complicated English words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 Include one call-to-action in each caption</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 Mention kurti, saree, Eid collection, or home delivery in each caption</a:t>
            </a:r>
            <a:endParaRPr lang="en-US" sz="1200" dirty="0"/>
          </a:p>
        </p:txBody>
      </p:sp>
      <p:sp>
        <p:nvSpPr>
          <p:cNvPr id="12" name="Shape 10"/>
          <p:cNvSpPr/>
          <p:nvPr/>
        </p:nvSpPr>
        <p:spPr>
          <a:xfrm>
            <a:off x="566928" y="5715000"/>
            <a:ext cx="11064240" cy="530352"/>
          </a:xfrm>
          <a:prstGeom prst="roundRect">
            <a:avLst>
              <a:gd name="adj" fmla="val 13793"/>
            </a:avLst>
          </a:prstGeom>
          <a:solidFill>
            <a:srgbClr val="FEE2E2"/>
          </a:solidFill>
          <a:ln w="12700">
            <a:solidFill>
              <a:srgbClr val="DC2626"/>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DC2626"/>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Output বেশি বড় বা এলোমেলো হলে word limit, tone এবং must-include details দিয়ে নিয়ন্ত্রণ করুন.</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14 of 20</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E8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9333EA"/>
          </a:solidFill>
          <a:ln w="12700">
            <a:solidFill>
              <a:srgbClr val="9333EA"/>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Rewriting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লেখা উন্নত করে নতুনভাবে লেখা</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9333EA">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9333EA"/>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Rewriting Prompt দিয়ে দুর্বল বা সাধারণ লেখা আরও সুন্দর, professional বা sales-focused করা যায়। একই message বিভিন্ন tone-এ rewrite করানো যায়। Clothing caption, customer reply এবং ad copy-তে এটি খুব useful।</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9333EA"/>
          </a:solidFill>
          <a:ln w="12700">
            <a:solidFill>
              <a:srgbClr val="9333EA"/>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ছোট ব্যবসার মালিক</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page admin</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কন্টেন্ট ক্রিয়েটর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9333EA"/>
          </a:solidFill>
          <a:ln w="12700">
            <a:solidFill>
              <a:srgbClr val="9333EA"/>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দুর্বল caption ভালো করতে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Customer message professional করতে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Bangla-English mix copy improve করতে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9333EA"/>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Rewriting</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15 of 20</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9333EA"/>
          </a:solidFill>
          <a:ln w="12700">
            <a:solidFill>
              <a:srgbClr val="9333EA"/>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Rewriting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9333EA"/>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Rewrite the following [TEXT TYPE] to make it [STYLE/TONE].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Keep the meaning the same.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Improve clarity, flow, and engagement.</a:t>
            </a:r>
            <a:endParaRPr lang="en-US" sz="1200" dirty="0"/>
          </a:p>
          <a:p>
            <a:pPr marL="0" indent="0">
              <a:buNone/>
            </a:pP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Original text: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[PASTE TEXT HERE]</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9333EA"/>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Rewrite the following Facebook caption to make it more professional, stylish, and sales-focused.</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Keep the meaning the same.</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Improve clarity, flow, and engagement.</a:t>
            </a:r>
            <a:endParaRPr lang="en-US" sz="1200" dirty="0"/>
          </a:p>
          <a:p>
            <a:pPr marL="0" indent="0">
              <a:buNone/>
            </a:pP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Original text:</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We sell kurti and saree. Good quality. Eid collection available. Order now. Delivery in Bangladesh.</a:t>
            </a:r>
            <a:endParaRPr lang="en-US" sz="1200" dirty="0"/>
          </a:p>
        </p:txBody>
      </p:sp>
      <p:sp>
        <p:nvSpPr>
          <p:cNvPr id="12" name="Shape 10"/>
          <p:cNvSpPr/>
          <p:nvPr/>
        </p:nvSpPr>
        <p:spPr>
          <a:xfrm>
            <a:off x="566928" y="5715000"/>
            <a:ext cx="11064240" cy="530352"/>
          </a:xfrm>
          <a:prstGeom prst="roundRect">
            <a:avLst>
              <a:gd name="adj" fmla="val 13793"/>
            </a:avLst>
          </a:prstGeom>
          <a:solidFill>
            <a:srgbClr val="FAE8FF"/>
          </a:solidFill>
          <a:ln w="12700">
            <a:solidFill>
              <a:srgbClr val="9333EA"/>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9333EA"/>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Rewrite করার সময় tone বলুন: professional, stylish, emotional, luxury, friendly বা sales-focused.</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16 of 20</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1F5F9"/>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475569"/>
          </a:solidFill>
          <a:ln w="12700">
            <a:solidFill>
              <a:srgbClr val="475569"/>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Summarization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বড় লেখা ছোট করে বোঝা</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475569">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300" b="1" dirty="0">
                <a:solidFill>
                  <a:srgbClr val="475569"/>
                </a:solidFill>
                <a:latin typeface="Noto Sans Bengali" pitchFamily="34" charset="0"/>
                <a:ea typeface="Noto Sans Bengali" pitchFamily="34" charset="-122"/>
                <a:cs typeface="Noto Sans Bengali" pitchFamily="34" charset="-120"/>
              </a:rPr>
              <a:t>সংজ্ঞা</a:t>
            </a:r>
            <a:endParaRPr lang="en-US" sz="13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Summarization Prompt দিয়ে বড় লেখা, customer review, feedback বা report ছোট করে বোঝা যায়। এতে সময় বাঁচে এবং main point দ্রুত ধরা যায়। Business decision নেওয়ার জন্য এটি খুব helpful।</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475569"/>
          </a:solidFill>
          <a:ln w="12700">
            <a:solidFill>
              <a:srgbClr val="475569"/>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উদ্যোক্তা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seller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শিক্ষার্থী</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475569"/>
          </a:solidFill>
          <a:ln w="12700">
            <a:solidFill>
              <a:srgbClr val="475569"/>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Customer review summarize করতে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Feedback থেকে problem বুঝতে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Long market research ছোট করে পড়তে</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475569"/>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Summarization</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17 of 20</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475569"/>
          </a:solidFill>
          <a:ln w="12700">
            <a:solidFill>
              <a:srgbClr val="475569"/>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Summarization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475569"/>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Autofit/>
          </a:bodyPr>
          <a:lstStyle/>
          <a:p>
            <a:pPr marL="0" indent="0">
              <a:buNone/>
            </a:pPr>
            <a:r>
              <a:rPr lang="en-US" sz="1200" dirty="0">
                <a:solidFill>
                  <a:srgbClr val="E5E7EB"/>
                </a:solidFill>
                <a:latin typeface="Consolas" pitchFamily="34" charset="0"/>
                <a:ea typeface="Consolas" pitchFamily="34" charset="-122"/>
                <a:cs typeface="Consolas" pitchFamily="34" charset="-120"/>
              </a:rPr>
              <a:t>Summarize the following [TEXT/FEEDBACK/REPORT].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Focus on [MAIN FOCUS].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Format the summary into:</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Key points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Problems</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 Recommended actions</a:t>
            </a:r>
            <a:endParaRPr lang="en-US" sz="1200" dirty="0"/>
          </a:p>
          <a:p>
            <a:pPr marL="0" indent="0">
              <a:buNone/>
            </a:pP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Text:</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[PASTE TEXT HERE]</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475569"/>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Summarize the following customer feedback for a Bangladeshi online clothing business that sells through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Focus on what customers like, what problems they mention, and what actions the business should take.</a:t>
            </a:r>
            <a:endParaRPr lang="en-US" sz="1200" dirty="0"/>
          </a:p>
          <a:p>
            <a:pPr marL="0" indent="0">
              <a:buNone/>
            </a:pP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Feedback:</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Customers like the kurti designs and say the fabric feels comfortable. Many customers ask for more size options. Some customers say product photos do not show the real color clearly. Several customers ask whether cash on delivery is available outside Dhaka.</a:t>
            </a:r>
            <a:endParaRPr lang="en-US" sz="1200" dirty="0"/>
          </a:p>
        </p:txBody>
      </p:sp>
      <p:sp>
        <p:nvSpPr>
          <p:cNvPr id="12" name="Shape 10"/>
          <p:cNvSpPr/>
          <p:nvPr/>
        </p:nvSpPr>
        <p:spPr>
          <a:xfrm>
            <a:off x="566928" y="5715000"/>
            <a:ext cx="11064240" cy="530352"/>
          </a:xfrm>
          <a:prstGeom prst="roundRect">
            <a:avLst>
              <a:gd name="adj" fmla="val 13793"/>
            </a:avLst>
          </a:prstGeom>
          <a:solidFill>
            <a:srgbClr val="F1F5F9"/>
          </a:solidFill>
          <a:ln w="12700">
            <a:solidFill>
              <a:srgbClr val="475569"/>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475569"/>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Summary চাইলে শুধু “summarize” লিখবেন না। কোন দিকগুলো focus করতে হবে তা লিখুন.</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18 of 20</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EF3C7"/>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F59E0B"/>
          </a:solidFill>
          <a:ln w="12700">
            <a:solidFill>
              <a:srgbClr val="F59E0B"/>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Brainstorming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নতুন idea বের করার প্রম্পট</a:t>
            </a:r>
            <a:endParaRPr lang="en-US" sz="1150" dirty="0"/>
          </a:p>
        </p:txBody>
      </p:sp>
      <p:sp>
        <p:nvSpPr>
          <p:cNvPr id="5" name="Text 3"/>
          <p:cNvSpPr/>
          <p:nvPr/>
        </p:nvSpPr>
        <p:spPr>
          <a:xfrm>
            <a:off x="10378440" y="960120"/>
            <a:ext cx="1143000" cy="1143000"/>
          </a:xfrm>
          <a:prstGeom prst="rect">
            <a:avLst/>
          </a:prstGeom>
          <a:noFill/>
          <a:ln/>
        </p:spPr>
        <p:txBody>
          <a:bodyPr wrap="square" lIns="0" tIns="0" rIns="0" bIns="0" rtlCol="0" anchor="ctr"/>
          <a:lstStyle/>
          <a:p>
            <a:pPr marL="0" indent="0" algn="ctr">
              <a:buNone/>
            </a:pPr>
            <a:r>
              <a:rPr lang="en-US" sz="4400" dirty="0">
                <a:solidFill>
                  <a:srgbClr val="000000"/>
                </a:solidFill>
              </a:rPr>
              <a:t>💡</a:t>
            </a:r>
            <a:endParaRPr lang="en-US" sz="4400" dirty="0"/>
          </a:p>
        </p:txBody>
      </p:sp>
      <p:sp>
        <p:nvSpPr>
          <p:cNvPr id="6" name="Shape 4"/>
          <p:cNvSpPr/>
          <p:nvPr/>
        </p:nvSpPr>
        <p:spPr>
          <a:xfrm>
            <a:off x="9966960" y="868680"/>
            <a:ext cx="1828800" cy="1828800"/>
          </a:xfrm>
          <a:prstGeom prst="arc">
            <a:avLst/>
          </a:prstGeom>
          <a:noFill/>
          <a:ln w="19050">
            <a:solidFill>
              <a:srgbClr val="F59E0B">
                <a:alpha val="70000"/>
              </a:srgbClr>
            </a:solidFill>
            <a:prstDash val="solid"/>
          </a:ln>
        </p:spPr>
      </p:sp>
      <p:sp>
        <p:nvSpPr>
          <p:cNvPr id="7" name="Shape 5"/>
          <p:cNvSpPr/>
          <p:nvPr/>
        </p:nvSpPr>
        <p:spPr>
          <a:xfrm>
            <a:off x="566928" y="1078992"/>
            <a:ext cx="6812280" cy="1965960"/>
          </a:xfrm>
          <a:prstGeom prst="roundRect">
            <a:avLst>
              <a:gd name="adj" fmla="val 3721"/>
            </a:avLst>
          </a:prstGeom>
          <a:solidFill>
            <a:srgbClr val="FFFFFF"/>
          </a:solidFill>
          <a:ln w="12700">
            <a:solidFill>
              <a:srgbClr val="E5E7EB"/>
            </a:solidFill>
            <a:prstDash val="solid"/>
          </a:ln>
        </p:spPr>
      </p:sp>
      <p:sp>
        <p:nvSpPr>
          <p:cNvPr id="8" name="Text 6"/>
          <p:cNvSpPr/>
          <p:nvPr/>
        </p:nvSpPr>
        <p:spPr>
          <a:xfrm>
            <a:off x="795528" y="1243584"/>
            <a:ext cx="1645920" cy="228600"/>
          </a:xfrm>
          <a:prstGeom prst="rect">
            <a:avLst/>
          </a:prstGeom>
          <a:noFill/>
          <a:ln/>
        </p:spPr>
        <p:txBody>
          <a:bodyPr wrap="square" lIns="0" tIns="0" rIns="0" bIns="0" rtlCol="0" anchor="ctr"/>
          <a:lstStyle/>
          <a:p>
            <a:pPr marL="0" indent="0">
              <a:buNone/>
            </a:pPr>
            <a:r>
              <a:rPr lang="en-US" sz="1200" b="1" dirty="0">
                <a:solidFill>
                  <a:srgbClr val="F59E0B"/>
                </a:solidFill>
                <a:latin typeface="Noto Sans Bengali" pitchFamily="34" charset="0"/>
                <a:ea typeface="Noto Sans Bengali" pitchFamily="34" charset="-122"/>
                <a:cs typeface="Noto Sans Bengali" pitchFamily="34" charset="-120"/>
              </a:rPr>
              <a:t>সংজ্ঞা</a:t>
            </a:r>
            <a:endParaRPr lang="en-US" sz="1200" dirty="0"/>
          </a:p>
        </p:txBody>
      </p:sp>
      <p:sp>
        <p:nvSpPr>
          <p:cNvPr id="9" name="Text 7"/>
          <p:cNvSpPr/>
          <p:nvPr/>
        </p:nvSpPr>
        <p:spPr>
          <a:xfrm>
            <a:off x="795528" y="1554480"/>
            <a:ext cx="6355080" cy="13441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Brainstorming Prompt দিয়ে ChatGPT থেকে অনেকগুলো নতুন idea নেওয়া যায়। Content idea, campaign idea, offer idea বা product idea বের করতে এটি ভালো। ভালো result পেতে audience, platform এবং goal পরিষ্কার করে লিখতে হবে।</a:t>
            </a:r>
            <a:endParaRPr lang="en-US" sz="1200" dirty="0"/>
          </a:p>
        </p:txBody>
      </p:sp>
      <p:sp>
        <p:nvSpPr>
          <p:cNvPr id="10" name="Shape 8"/>
          <p:cNvSpPr/>
          <p:nvPr/>
        </p:nvSpPr>
        <p:spPr>
          <a:xfrm>
            <a:off x="566928" y="3310128"/>
            <a:ext cx="5349240" cy="2423160"/>
          </a:xfrm>
          <a:prstGeom prst="roundRect">
            <a:avLst>
              <a:gd name="adj" fmla="val 3019"/>
            </a:avLst>
          </a:prstGeom>
          <a:solidFill>
            <a:srgbClr val="FFFFFF"/>
          </a:solidFill>
          <a:ln w="12700">
            <a:solidFill>
              <a:srgbClr val="E5E7EB"/>
            </a:solidFill>
            <a:prstDash val="solid"/>
          </a:ln>
        </p:spPr>
      </p:sp>
      <p:sp>
        <p:nvSpPr>
          <p:cNvPr id="11" name="Shape 9"/>
          <p:cNvSpPr/>
          <p:nvPr/>
        </p:nvSpPr>
        <p:spPr>
          <a:xfrm>
            <a:off x="566928" y="3310128"/>
            <a:ext cx="73152" cy="2423160"/>
          </a:xfrm>
          <a:prstGeom prst="rect">
            <a:avLst/>
          </a:prstGeom>
          <a:solidFill>
            <a:srgbClr val="F59E0B"/>
          </a:solidFill>
          <a:ln w="12700">
            <a:solidFill>
              <a:srgbClr val="F59E0B"/>
            </a:solidFill>
            <a:prstDash val="solid"/>
          </a:ln>
        </p:spPr>
      </p:sp>
      <p:sp>
        <p:nvSpPr>
          <p:cNvPr id="12" name="Text 10"/>
          <p:cNvSpPr/>
          <p:nvPr/>
        </p:nvSpPr>
        <p:spPr>
          <a:xfrm>
            <a:off x="76809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 ব্যবহার করতে পারবে</a:t>
            </a:r>
            <a:endParaRPr lang="en-US" sz="1200" dirty="0"/>
          </a:p>
        </p:txBody>
      </p:sp>
      <p:sp>
        <p:nvSpPr>
          <p:cNvPr id="13" name="Text 11"/>
          <p:cNvSpPr/>
          <p:nvPr/>
        </p:nvSpPr>
        <p:spPr>
          <a:xfrm>
            <a:off x="79552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উদ্যোক্তা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কন্টেন্ট ক্রিয়েটর</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Fashion page owner</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ডিজিটাল মার্কেটার</a:t>
            </a:r>
            <a:endParaRPr lang="en-US" sz="1200" dirty="0"/>
          </a:p>
        </p:txBody>
      </p:sp>
      <p:sp>
        <p:nvSpPr>
          <p:cNvPr id="14" name="Shape 12"/>
          <p:cNvSpPr/>
          <p:nvPr/>
        </p:nvSpPr>
        <p:spPr>
          <a:xfrm>
            <a:off x="6236208" y="3310128"/>
            <a:ext cx="5349240" cy="2423160"/>
          </a:xfrm>
          <a:prstGeom prst="roundRect">
            <a:avLst>
              <a:gd name="adj" fmla="val 3019"/>
            </a:avLst>
          </a:prstGeom>
          <a:solidFill>
            <a:srgbClr val="FFFFFF"/>
          </a:solidFill>
          <a:ln w="12700">
            <a:solidFill>
              <a:srgbClr val="E5E7EB"/>
            </a:solidFill>
            <a:prstDash val="solid"/>
          </a:ln>
        </p:spPr>
      </p:sp>
      <p:sp>
        <p:nvSpPr>
          <p:cNvPr id="15" name="Shape 13"/>
          <p:cNvSpPr/>
          <p:nvPr/>
        </p:nvSpPr>
        <p:spPr>
          <a:xfrm>
            <a:off x="6236208" y="3310128"/>
            <a:ext cx="73152" cy="2423160"/>
          </a:xfrm>
          <a:prstGeom prst="rect">
            <a:avLst/>
          </a:prstGeom>
          <a:solidFill>
            <a:srgbClr val="F59E0B"/>
          </a:solidFill>
          <a:ln w="12700">
            <a:solidFill>
              <a:srgbClr val="F59E0B"/>
            </a:solidFill>
            <a:prstDash val="solid"/>
          </a:ln>
        </p:spPr>
      </p:sp>
      <p:sp>
        <p:nvSpPr>
          <p:cNvPr id="16" name="Text 14"/>
          <p:cNvSpPr/>
          <p:nvPr/>
        </p:nvSpPr>
        <p:spPr>
          <a:xfrm>
            <a:off x="6437376" y="3447288"/>
            <a:ext cx="5020056" cy="219456"/>
          </a:xfrm>
          <a:prstGeom prst="rect">
            <a:avLst/>
          </a:prstGeom>
          <a:noFill/>
          <a:ln/>
        </p:spPr>
        <p:txBody>
          <a:bodyPr wrap="square" lIns="0" tIns="0" rIns="0" bIns="0" rtlCol="0" anchor="ctr"/>
          <a:lstStyle/>
          <a:p>
            <a:pPr marL="0" indent="0">
              <a:buNone/>
            </a:pPr>
            <a:r>
              <a:rPr lang="en-US" sz="1200" b="1" dirty="0">
                <a:solidFill>
                  <a:srgbClr val="111827"/>
                </a:solidFill>
                <a:latin typeface="Noto Sans Bengali" pitchFamily="34" charset="0"/>
                <a:ea typeface="Noto Sans Bengali" pitchFamily="34" charset="-122"/>
                <a:cs typeface="Noto Sans Bengali" pitchFamily="34" charset="-120"/>
              </a:rPr>
              <a:t>কখন ব্যবহার করবে</a:t>
            </a:r>
            <a:endParaRPr lang="en-US" sz="1200" dirty="0"/>
          </a:p>
        </p:txBody>
      </p:sp>
      <p:sp>
        <p:nvSpPr>
          <p:cNvPr id="17" name="Text 15"/>
          <p:cNvSpPr/>
          <p:nvPr/>
        </p:nvSpPr>
        <p:spPr>
          <a:xfrm>
            <a:off x="6464808" y="3785616"/>
            <a:ext cx="4937760" cy="1856232"/>
          </a:xfrm>
          <a:prstGeom prst="rect">
            <a:avLst/>
          </a:prstGeom>
          <a:noFill/>
          <a:ln/>
        </p:spPr>
        <p:txBody>
          <a:bodyPr wrap="square" lIns="381" tIns="381" rIns="381" bIns="381"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নতুন post idea দরকার হলে</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Eid বা Puja campaign বানাতে</a:t>
            </a:r>
            <a:endParaRPr lang="en-US" sz="1200" dirty="0"/>
          </a:p>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 Offer বা bundle idea চাইলে</a:t>
            </a:r>
            <a:endParaRPr lang="en-US" sz="1200" dirty="0"/>
          </a:p>
        </p:txBody>
      </p:sp>
      <p:sp>
        <p:nvSpPr>
          <p:cNvPr id="18" name="Shape 16"/>
          <p:cNvSpPr/>
          <p:nvPr/>
        </p:nvSpPr>
        <p:spPr>
          <a:xfrm>
            <a:off x="7635240" y="1078992"/>
            <a:ext cx="2331720" cy="1965960"/>
          </a:xfrm>
          <a:prstGeom prst="roundRect">
            <a:avLst>
              <a:gd name="adj" fmla="val 5581"/>
            </a:avLst>
          </a:prstGeom>
          <a:solidFill>
            <a:srgbClr val="FFFFFF"/>
          </a:solidFill>
          <a:ln w="12700">
            <a:solidFill>
              <a:srgbClr val="FFFFFF">
                <a:alpha val="0"/>
              </a:srgbClr>
            </a:solidFill>
            <a:prstDash val="solid"/>
          </a:ln>
        </p:spPr>
      </p:sp>
      <p:sp>
        <p:nvSpPr>
          <p:cNvPr id="19" name="Text 17"/>
          <p:cNvSpPr/>
          <p:nvPr/>
        </p:nvSpPr>
        <p:spPr>
          <a:xfrm>
            <a:off x="7882128" y="1417320"/>
            <a:ext cx="1828800" cy="219456"/>
          </a:xfrm>
          <a:prstGeom prst="rect">
            <a:avLst/>
          </a:prstGeom>
          <a:noFill/>
          <a:ln/>
        </p:spPr>
        <p:txBody>
          <a:bodyPr wrap="square" lIns="0" tIns="0" rIns="0" bIns="0" rtlCol="0" anchor="ctr"/>
          <a:lstStyle/>
          <a:p>
            <a:pPr marL="0" indent="0" algn="ctr">
              <a:buNone/>
            </a:pPr>
            <a:r>
              <a:rPr lang="en-US" sz="1000" b="1" dirty="0">
                <a:solidFill>
                  <a:srgbClr val="F59E0B"/>
                </a:solidFill>
                <a:latin typeface="Aptos" pitchFamily="34" charset="0"/>
                <a:ea typeface="Aptos" pitchFamily="34" charset="-122"/>
                <a:cs typeface="Aptos" pitchFamily="34" charset="-120"/>
              </a:rPr>
              <a:t>Prompt Technique</a:t>
            </a:r>
            <a:endParaRPr lang="en-US" sz="1000" dirty="0"/>
          </a:p>
        </p:txBody>
      </p:sp>
      <p:sp>
        <p:nvSpPr>
          <p:cNvPr id="20" name="Text 18"/>
          <p:cNvSpPr/>
          <p:nvPr/>
        </p:nvSpPr>
        <p:spPr>
          <a:xfrm>
            <a:off x="7744968" y="1783080"/>
            <a:ext cx="2148840" cy="310896"/>
          </a:xfrm>
          <a:prstGeom prst="rect">
            <a:avLst/>
          </a:prstGeom>
          <a:noFill/>
          <a:ln/>
        </p:spPr>
        <p:txBody>
          <a:bodyPr wrap="square" lIns="0" tIns="0" rIns="0" bIns="0" rtlCol="0" anchor="ctr">
            <a:normAutofit/>
          </a:bodyPr>
          <a:lstStyle/>
          <a:p>
            <a:pPr marL="0" indent="0" algn="ctr">
              <a:buNone/>
            </a:pPr>
            <a:r>
              <a:rPr lang="en-US" sz="1700" b="1" dirty="0">
                <a:solidFill>
                  <a:srgbClr val="111827"/>
                </a:solidFill>
                <a:latin typeface="Aptos" pitchFamily="34" charset="0"/>
                <a:ea typeface="Aptos" pitchFamily="34" charset="-122"/>
                <a:cs typeface="Aptos" pitchFamily="34" charset="-120"/>
              </a:rPr>
              <a:t>Brainstorming</a:t>
            </a:r>
            <a:endParaRPr lang="en-US" sz="1700" dirty="0"/>
          </a:p>
        </p:txBody>
      </p:sp>
      <p:sp>
        <p:nvSpPr>
          <p:cNvPr id="21" name="Text 19"/>
          <p:cNvSpPr/>
          <p:nvPr/>
        </p:nvSpPr>
        <p:spPr>
          <a:xfrm>
            <a:off x="7836408" y="2304288"/>
            <a:ext cx="1965960" cy="228600"/>
          </a:xfrm>
          <a:prstGeom prst="rect">
            <a:avLst/>
          </a:prstGeom>
          <a:noFill/>
          <a:ln/>
        </p:spPr>
        <p:txBody>
          <a:bodyPr wrap="square" lIns="0" tIns="0" rIns="0" bIns="0" rtlCol="0" anchor="ctr"/>
          <a:lstStyle/>
          <a:p>
            <a:pPr marL="0" indent="0" algn="ctr">
              <a:buNone/>
            </a:pPr>
            <a:r>
              <a:rPr lang="en-US" sz="1000" dirty="0">
                <a:solidFill>
                  <a:srgbClr val="4B5563"/>
                </a:solidFill>
                <a:latin typeface="Noto Sans Bengali" pitchFamily="34" charset="0"/>
                <a:ea typeface="Noto Sans Bengali" pitchFamily="34" charset="-122"/>
                <a:cs typeface="Noto Sans Bengali" pitchFamily="34" charset="-120"/>
              </a:rPr>
              <a:t>বাংলাদেশি ব্যবসার জন্য</a:t>
            </a:r>
            <a:endParaRPr lang="en-US" sz="1000" dirty="0"/>
          </a:p>
        </p:txBody>
      </p:sp>
      <p:sp>
        <p:nvSpPr>
          <p:cNvPr id="22" name="Shape 20"/>
          <p:cNvSpPr/>
          <p:nvPr/>
        </p:nvSpPr>
        <p:spPr>
          <a:xfrm>
            <a:off x="0" y="6510528"/>
            <a:ext cx="12191695" cy="347472"/>
          </a:xfrm>
          <a:prstGeom prst="rect">
            <a:avLst/>
          </a:prstGeom>
          <a:solidFill>
            <a:srgbClr val="0B1220"/>
          </a:solidFill>
          <a:ln w="12700">
            <a:solidFill>
              <a:srgbClr val="0B1220"/>
            </a:solidFill>
            <a:prstDash val="solid"/>
          </a:ln>
        </p:spPr>
      </p:sp>
      <p:sp>
        <p:nvSpPr>
          <p:cNvPr id="23" name="Text 21"/>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24" name="Text 22"/>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19 of 20</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86384"/>
          </a:xfrm>
          <a:prstGeom prst="rect">
            <a:avLst/>
          </a:prstGeom>
          <a:solidFill>
            <a:srgbClr val="F59E0B"/>
          </a:solidFill>
          <a:ln w="12700">
            <a:solidFill>
              <a:srgbClr val="F59E0B"/>
            </a:solidFill>
            <a:prstDash val="solid"/>
          </a:ln>
        </p:spPr>
      </p:sp>
      <p:sp>
        <p:nvSpPr>
          <p:cNvPr id="3" name="Text 1"/>
          <p:cNvSpPr/>
          <p:nvPr/>
        </p:nvSpPr>
        <p:spPr>
          <a:xfrm>
            <a:off x="502920" y="164592"/>
            <a:ext cx="5212080" cy="256032"/>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Brainstorming Prompt</a:t>
            </a:r>
            <a:endParaRPr lang="en-US" sz="2000" dirty="0"/>
          </a:p>
        </p:txBody>
      </p:sp>
      <p:sp>
        <p:nvSpPr>
          <p:cNvPr id="4" name="Text 2"/>
          <p:cNvSpPr/>
          <p:nvPr/>
        </p:nvSpPr>
        <p:spPr>
          <a:xfrm>
            <a:off x="502920" y="448056"/>
            <a:ext cx="6858000" cy="201168"/>
          </a:xfrm>
          <a:prstGeom prst="rect">
            <a:avLst/>
          </a:prstGeom>
          <a:noFill/>
          <a:ln/>
        </p:spPr>
        <p:txBody>
          <a:bodyPr wrap="square" lIns="0" tIns="0" rIns="0" bIns="0" rtlCol="0" anchor="ctr"/>
          <a:lstStyle/>
          <a:p>
            <a:pPr marL="0" indent="0">
              <a:buNone/>
            </a:pPr>
            <a:r>
              <a:rPr lang="en-US" sz="1150" dirty="0">
                <a:solidFill>
                  <a:srgbClr val="EAF2FF"/>
                </a:solidFill>
                <a:latin typeface="Noto Sans Bengali" pitchFamily="34" charset="0"/>
                <a:ea typeface="Noto Sans Bengali" pitchFamily="34" charset="-122"/>
                <a:cs typeface="Noto Sans Bengali" pitchFamily="34" charset="-120"/>
              </a:rPr>
              <a:t>গঠন ও বাস্তব উদাহরণ</a:t>
            </a:r>
            <a:endParaRPr lang="en-US" sz="1150" dirty="0"/>
          </a:p>
        </p:txBody>
      </p:sp>
      <p:sp>
        <p:nvSpPr>
          <p:cNvPr id="5" name="Text 3"/>
          <p:cNvSpPr/>
          <p:nvPr/>
        </p:nvSpPr>
        <p:spPr>
          <a:xfrm>
            <a:off x="10652760" y="137160"/>
            <a:ext cx="457200" cy="457200"/>
          </a:xfrm>
          <a:prstGeom prst="rect">
            <a:avLst/>
          </a:prstGeom>
          <a:noFill/>
          <a:ln/>
        </p:spPr>
        <p:txBody>
          <a:bodyPr wrap="square" lIns="0" tIns="0" rIns="0" bIns="0" rtlCol="0" anchor="ctr"/>
          <a:lstStyle/>
          <a:p>
            <a:pPr marL="0" indent="0" algn="ctr">
              <a:buNone/>
            </a:pPr>
            <a:r>
              <a:rPr lang="en-US" sz="2200" dirty="0">
                <a:solidFill>
                  <a:srgbClr val="000000"/>
                </a:solidFill>
              </a:rPr>
              <a:t>💡</a:t>
            </a:r>
            <a:endParaRPr lang="en-US" sz="2200" dirty="0"/>
          </a:p>
        </p:txBody>
      </p:sp>
      <p:sp>
        <p:nvSpPr>
          <p:cNvPr id="6" name="Text 4"/>
          <p:cNvSpPr/>
          <p:nvPr/>
        </p:nvSpPr>
        <p:spPr>
          <a:xfrm>
            <a:off x="566928" y="1097280"/>
            <a:ext cx="11064240" cy="237744"/>
          </a:xfrm>
          <a:prstGeom prst="rect">
            <a:avLst/>
          </a:prstGeom>
          <a:noFill/>
          <a:ln/>
        </p:spPr>
        <p:txBody>
          <a:bodyPr wrap="square" lIns="0" tIns="0" rIns="0" bIns="0" rtlCol="0" anchor="ctr"/>
          <a:lstStyle/>
          <a:p>
            <a:pPr marL="0" indent="0">
              <a:buNone/>
            </a:pPr>
            <a:r>
              <a:rPr lang="en-US" sz="1200" b="1" dirty="0">
                <a:solidFill>
                  <a:srgbClr val="F59E0B"/>
                </a:solidFill>
                <a:latin typeface="Noto Sans Bengali" pitchFamily="34" charset="0"/>
                <a:ea typeface="Noto Sans Bengali" pitchFamily="34" charset="-122"/>
                <a:cs typeface="Noto Sans Bengali" pitchFamily="34" charset="-120"/>
              </a:rPr>
              <a:t>প্রম্পট কাঠামো</a:t>
            </a:r>
            <a:endParaRPr lang="en-US" sz="1200" dirty="0"/>
          </a:p>
        </p:txBody>
      </p:sp>
      <p:sp>
        <p:nvSpPr>
          <p:cNvPr id="7" name="Shape 5"/>
          <p:cNvSpPr/>
          <p:nvPr/>
        </p:nvSpPr>
        <p:spPr>
          <a:xfrm>
            <a:off x="566928" y="1408176"/>
            <a:ext cx="11064240" cy="1664208"/>
          </a:xfrm>
          <a:prstGeom prst="roundRect">
            <a:avLst>
              <a:gd name="adj" fmla="val 3297"/>
            </a:avLst>
          </a:prstGeom>
          <a:solidFill>
            <a:srgbClr val="0B1220"/>
          </a:solidFill>
          <a:ln w="12700">
            <a:solidFill>
              <a:srgbClr val="0B1220"/>
            </a:solidFill>
            <a:prstDash val="solid"/>
          </a:ln>
        </p:spPr>
      </p:sp>
      <p:sp>
        <p:nvSpPr>
          <p:cNvPr id="8" name="Text 6"/>
          <p:cNvSpPr/>
          <p:nvPr/>
        </p:nvSpPr>
        <p:spPr>
          <a:xfrm>
            <a:off x="768096" y="1581912"/>
            <a:ext cx="10661904" cy="1408176"/>
          </a:xfrm>
          <a:prstGeom prst="rect">
            <a:avLst/>
          </a:prstGeom>
          <a:noFill/>
          <a:ln/>
        </p:spPr>
        <p:txBody>
          <a:bodyPr wrap="square" lIns="254" tIns="254" rIns="254" bIns="254" rtlCol="0" anchor="t">
            <a:normAutofit/>
          </a:bodyPr>
          <a:lstStyle/>
          <a:p>
            <a:pPr marL="0" indent="0">
              <a:buNone/>
            </a:pPr>
            <a:r>
              <a:rPr lang="en-US" sz="1200" dirty="0">
                <a:solidFill>
                  <a:srgbClr val="E5E7EB"/>
                </a:solidFill>
                <a:latin typeface="Consolas" pitchFamily="34" charset="0"/>
                <a:ea typeface="Consolas" pitchFamily="34" charset="-122"/>
                <a:cs typeface="Consolas" pitchFamily="34" charset="-120"/>
              </a:rPr>
              <a:t>Brainstorm [NUMBER] ideas for [GOAL].</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Business: [BUSINESS TYPE]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Audience: [TARGET AUDIENCE]</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Platform: [PLATFORM]</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Make the ideas [STYLE/QUALITY].</a:t>
            </a:r>
            <a:endParaRPr lang="en-US" sz="1200" dirty="0"/>
          </a:p>
          <a:p>
            <a:pPr marL="0" indent="0">
              <a:buNone/>
            </a:pPr>
            <a:r>
              <a:rPr lang="en-US" sz="1200" dirty="0">
                <a:solidFill>
                  <a:srgbClr val="E5E7EB"/>
                </a:solidFill>
                <a:latin typeface="Consolas" pitchFamily="34" charset="0"/>
                <a:ea typeface="Consolas" pitchFamily="34" charset="-122"/>
                <a:cs typeface="Consolas" pitchFamily="34" charset="-120"/>
              </a:rPr>
              <a:t>Group the ideas into [CATEGORIES].</a:t>
            </a:r>
            <a:endParaRPr lang="en-US" sz="1200" dirty="0"/>
          </a:p>
        </p:txBody>
      </p:sp>
      <p:sp>
        <p:nvSpPr>
          <p:cNvPr id="9" name="Text 7"/>
          <p:cNvSpPr/>
          <p:nvPr/>
        </p:nvSpPr>
        <p:spPr>
          <a:xfrm>
            <a:off x="566928" y="3163824"/>
            <a:ext cx="11064240" cy="237744"/>
          </a:xfrm>
          <a:prstGeom prst="rect">
            <a:avLst/>
          </a:prstGeom>
          <a:noFill/>
          <a:ln/>
        </p:spPr>
        <p:txBody>
          <a:bodyPr wrap="square" lIns="0" tIns="0" rIns="0" bIns="0" rtlCol="0" anchor="ctr"/>
          <a:lstStyle/>
          <a:p>
            <a:pPr marL="0" indent="0">
              <a:buNone/>
            </a:pPr>
            <a:r>
              <a:rPr lang="en-US" sz="1200" b="1" dirty="0">
                <a:solidFill>
                  <a:srgbClr val="F59E0B"/>
                </a:solidFill>
                <a:latin typeface="Noto Sans Bengali" pitchFamily="34" charset="0"/>
                <a:ea typeface="Noto Sans Bengali" pitchFamily="34" charset="-122"/>
                <a:cs typeface="Noto Sans Bengali" pitchFamily="34" charset="-120"/>
              </a:rPr>
              <a:t>বাস্তব উদাহরণ — Clothing Business</a:t>
            </a:r>
            <a:endParaRPr lang="en-US" sz="1200" dirty="0"/>
          </a:p>
        </p:txBody>
      </p:sp>
      <p:sp>
        <p:nvSpPr>
          <p:cNvPr id="10" name="Shape 8"/>
          <p:cNvSpPr/>
          <p:nvPr/>
        </p:nvSpPr>
        <p:spPr>
          <a:xfrm>
            <a:off x="566928" y="3474720"/>
            <a:ext cx="11064240" cy="2057400"/>
          </a:xfrm>
          <a:prstGeom prst="roundRect">
            <a:avLst>
              <a:gd name="adj" fmla="val 2667"/>
            </a:avLst>
          </a:prstGeom>
          <a:solidFill>
            <a:srgbClr val="FFFFFF"/>
          </a:solidFill>
          <a:ln w="12700">
            <a:solidFill>
              <a:srgbClr val="D1D5DB"/>
            </a:solidFill>
            <a:prstDash val="solid"/>
          </a:ln>
        </p:spPr>
      </p:sp>
      <p:sp>
        <p:nvSpPr>
          <p:cNvPr id="11" name="Text 9"/>
          <p:cNvSpPr/>
          <p:nvPr/>
        </p:nvSpPr>
        <p:spPr>
          <a:xfrm>
            <a:off x="768096" y="3648456"/>
            <a:ext cx="10661904" cy="1801368"/>
          </a:xfrm>
          <a:prstGeom prst="rect">
            <a:avLst/>
          </a:prstGeom>
          <a:noFill/>
          <a:ln/>
        </p:spPr>
        <p:txBody>
          <a:bodyPr wrap="square" lIns="381" tIns="381" rIns="381" bIns="381" rtlCol="0" anchor="t">
            <a:normAutofit/>
          </a:bodyPr>
          <a:lstStyle/>
          <a:p>
            <a:pPr marL="0" indent="0">
              <a:buNone/>
            </a:pPr>
            <a:r>
              <a:rPr lang="en-US" sz="1200" dirty="0">
                <a:solidFill>
                  <a:srgbClr val="111827"/>
                </a:solidFill>
                <a:latin typeface="Aptos" pitchFamily="34" charset="0"/>
                <a:ea typeface="Aptos" pitchFamily="34" charset="-122"/>
                <a:cs typeface="Aptos" pitchFamily="34" charset="-120"/>
              </a:rPr>
              <a:t>Brainstorm 20 content ideas to promote a Bangladeshi online clothing business.</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Business: Women's kurti, saree, salwar kameez, panjabi, and casual wear.</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Audience: Bangladeshi customers who want stylish, affordable, and comfortable fashion.</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Platform: Facebook and Instagram.</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Make the ideas practical, emotional, and sales-friendly.</a:t>
            </a:r>
            <a:endParaRPr lang="en-US" sz="1200" dirty="0"/>
          </a:p>
          <a:p>
            <a:pPr marL="0" indent="0">
              <a:buNone/>
            </a:pPr>
            <a:r>
              <a:rPr lang="en-US" sz="1200" dirty="0">
                <a:solidFill>
                  <a:srgbClr val="111827"/>
                </a:solidFill>
                <a:latin typeface="Aptos" pitchFamily="34" charset="0"/>
                <a:ea typeface="Aptos" pitchFamily="34" charset="-122"/>
                <a:cs typeface="Aptos" pitchFamily="34" charset="-120"/>
              </a:rPr>
              <a:t>Group the ideas into product posts, styling tips, customer trust posts, and offer posts.</a:t>
            </a:r>
            <a:endParaRPr lang="en-US" sz="1200" dirty="0"/>
          </a:p>
        </p:txBody>
      </p:sp>
      <p:sp>
        <p:nvSpPr>
          <p:cNvPr id="12" name="Shape 10"/>
          <p:cNvSpPr/>
          <p:nvPr/>
        </p:nvSpPr>
        <p:spPr>
          <a:xfrm>
            <a:off x="566928" y="5715000"/>
            <a:ext cx="11064240" cy="530352"/>
          </a:xfrm>
          <a:prstGeom prst="roundRect">
            <a:avLst>
              <a:gd name="adj" fmla="val 13793"/>
            </a:avLst>
          </a:prstGeom>
          <a:solidFill>
            <a:srgbClr val="FEF3C7"/>
          </a:solidFill>
          <a:ln w="12700">
            <a:solidFill>
              <a:srgbClr val="F59E0B"/>
            </a:solidFill>
            <a:prstDash val="solid"/>
          </a:ln>
        </p:spPr>
      </p:sp>
      <p:sp>
        <p:nvSpPr>
          <p:cNvPr id="13" name="Text 11"/>
          <p:cNvSpPr/>
          <p:nvPr/>
        </p:nvSpPr>
        <p:spPr>
          <a:xfrm>
            <a:off x="804672" y="5852160"/>
            <a:ext cx="1143000" cy="182880"/>
          </a:xfrm>
          <a:prstGeom prst="rect">
            <a:avLst/>
          </a:prstGeom>
          <a:noFill/>
          <a:ln/>
        </p:spPr>
        <p:txBody>
          <a:bodyPr wrap="square" lIns="0" tIns="0" rIns="0" bIns="0" rtlCol="0" anchor="ctr"/>
          <a:lstStyle/>
          <a:p>
            <a:pPr marL="0" indent="0">
              <a:buNone/>
            </a:pPr>
            <a:r>
              <a:rPr lang="en-US" sz="1200" b="1" dirty="0">
                <a:solidFill>
                  <a:srgbClr val="F59E0B"/>
                </a:solidFill>
                <a:latin typeface="Noto Sans Bengali" pitchFamily="34" charset="0"/>
                <a:ea typeface="Noto Sans Bengali" pitchFamily="34" charset="-122"/>
                <a:cs typeface="Noto Sans Bengali" pitchFamily="34" charset="-120"/>
              </a:rPr>
              <a:t>প্রো টিপস:</a:t>
            </a:r>
            <a:endParaRPr lang="en-US" sz="1200" dirty="0"/>
          </a:p>
        </p:txBody>
      </p:sp>
      <p:sp>
        <p:nvSpPr>
          <p:cNvPr id="14" name="Text 12"/>
          <p:cNvSpPr/>
          <p:nvPr/>
        </p:nvSpPr>
        <p:spPr>
          <a:xfrm>
            <a:off x="1865376" y="5824728"/>
            <a:ext cx="9372600" cy="219456"/>
          </a:xfrm>
          <a:prstGeom prst="rect">
            <a:avLst/>
          </a:prstGeom>
          <a:noFill/>
          <a:ln/>
        </p:spPr>
        <p:txBody>
          <a:bodyPr wrap="square" lIns="0" tIns="0" rIns="0" bIns="0" rtlCol="0" anchor="ctr">
            <a:normAutofit/>
          </a:bodyPr>
          <a:lstStyle/>
          <a:p>
            <a:pPr marL="0" indent="0">
              <a:buNone/>
            </a:pPr>
            <a:r>
              <a:rPr lang="en-US" sz="1200" dirty="0">
                <a:solidFill>
                  <a:srgbClr val="111827"/>
                </a:solidFill>
                <a:latin typeface="Noto Sans Bengali" pitchFamily="34" charset="0"/>
                <a:ea typeface="Noto Sans Bengali" pitchFamily="34" charset="-122"/>
                <a:cs typeface="Noto Sans Bengali" pitchFamily="34" charset="-120"/>
              </a:rPr>
              <a:t>Brainstorming Prompt-এ “group the ideas” বললে ideas organize করা সহজ হয়.</a:t>
            </a:r>
            <a:endParaRPr lang="en-US" sz="1200" dirty="0"/>
          </a:p>
        </p:txBody>
      </p:sp>
      <p:sp>
        <p:nvSpPr>
          <p:cNvPr id="15" name="Shape 13"/>
          <p:cNvSpPr/>
          <p:nvPr/>
        </p:nvSpPr>
        <p:spPr>
          <a:xfrm>
            <a:off x="0" y="6510528"/>
            <a:ext cx="12191695" cy="347472"/>
          </a:xfrm>
          <a:prstGeom prst="rect">
            <a:avLst/>
          </a:prstGeom>
          <a:solidFill>
            <a:srgbClr val="0B1220"/>
          </a:solidFill>
          <a:ln w="12700">
            <a:solidFill>
              <a:srgbClr val="0B1220"/>
            </a:solidFill>
            <a:prstDash val="solid"/>
          </a:ln>
        </p:spPr>
      </p:sp>
      <p:sp>
        <p:nvSpPr>
          <p:cNvPr id="16" name="Text 14"/>
          <p:cNvSpPr/>
          <p:nvPr/>
        </p:nvSpPr>
        <p:spPr>
          <a:xfrm>
            <a:off x="384048" y="6565392"/>
            <a:ext cx="7863840" cy="182880"/>
          </a:xfrm>
          <a:prstGeom prst="rect">
            <a:avLst/>
          </a:prstGeom>
          <a:noFill/>
          <a:ln/>
        </p:spPr>
        <p:txBody>
          <a:bodyPr wrap="square" lIns="0" tIns="0" rIns="0" bIns="0" rtlCol="0" anchor="ctr"/>
          <a:lstStyle/>
          <a:p>
            <a:pPr marL="0" indent="0">
              <a:buNone/>
            </a:pPr>
            <a:r>
              <a:rPr lang="en-US" sz="850" dirty="0">
                <a:solidFill>
                  <a:srgbClr val="E5E7EB"/>
                </a:solidFill>
                <a:latin typeface="Noto Sans Bengali" pitchFamily="34" charset="0"/>
                <a:ea typeface="Noto Sans Bengali" pitchFamily="34" charset="-122"/>
                <a:cs typeface="Noto Sans Bengali" pitchFamily="34" charset="-120"/>
              </a:rPr>
              <a:t>Prompt Engineering in 30 Days | [আপনার চ্যানেলের নাম]</a:t>
            </a:r>
            <a:endParaRPr lang="en-US" sz="850" dirty="0"/>
          </a:p>
        </p:txBody>
      </p:sp>
      <p:sp>
        <p:nvSpPr>
          <p:cNvPr id="17" name="Text 15"/>
          <p:cNvSpPr/>
          <p:nvPr/>
        </p:nvSpPr>
        <p:spPr>
          <a:xfrm>
            <a:off x="10149840" y="6547104"/>
            <a:ext cx="1645920" cy="201168"/>
          </a:xfrm>
          <a:prstGeom prst="rect">
            <a:avLst/>
          </a:prstGeom>
          <a:noFill/>
          <a:ln/>
        </p:spPr>
        <p:txBody>
          <a:bodyPr wrap="square" lIns="0" tIns="0" rIns="0" bIns="0" rtlCol="0" anchor="ctr"/>
          <a:lstStyle/>
          <a:p>
            <a:pPr marL="0" indent="0" algn="r">
              <a:buNone/>
            </a:pPr>
            <a:r>
              <a:rPr lang="en-US" sz="850" b="1" dirty="0">
                <a:solidFill>
                  <a:srgbClr val="FFFFFF"/>
                </a:solidFill>
                <a:latin typeface="Aptos" pitchFamily="34" charset="0"/>
                <a:ea typeface="Aptos" pitchFamily="34" charset="-122"/>
                <a:cs typeface="Aptos" pitchFamily="34" charset="-120"/>
              </a:rPr>
              <a:t>Slide 20 of 20</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Bengal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Bengal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2611</Words>
  <Application>Microsoft Macintosh PowerPoint</Application>
  <PresentationFormat>Widescreen</PresentationFormat>
  <Paragraphs>416</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Consolas</vt:lpstr>
      <vt:lpstr>Noto Sans Bengali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১০টি গুরুত্বপূর্ণ ChatGPT Prompt Technique — বাংলাদেশের উদ্যোক্তাদের জন্য</dc:title>
  <dc:subject>10 ChatGPT Prompt Techniques for Bangladeshi Entrepreneurs</dc:subject>
  <dc:creator>OpenAI</dc:creator>
  <cp:lastModifiedBy>Microsoft Office User</cp:lastModifiedBy>
  <cp:revision>10</cp:revision>
  <dcterms:created xsi:type="dcterms:W3CDTF">2026-06-05T04:32:51Z</dcterms:created>
  <dcterms:modified xsi:type="dcterms:W3CDTF">2026-06-09T20:35:30Z</dcterms:modified>
</cp:coreProperties>
</file>